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8" r:id="rId1"/>
  </p:sldMasterIdLst>
  <p:notesMasterIdLst>
    <p:notesMasterId r:id="rId7"/>
  </p:notesMasterIdLst>
  <p:sldIdLst>
    <p:sldId id="256" r:id="rId2"/>
    <p:sldId id="257" r:id="rId3"/>
    <p:sldId id="258" r:id="rId4"/>
    <p:sldId id="275" r:id="rId5"/>
    <p:sldId id="273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86"/>
    <p:restoredTop sz="94663"/>
  </p:normalViewPr>
  <p:slideViewPr>
    <p:cSldViewPr snapToGrid="0" snapToObjects="1">
      <p:cViewPr varScale="1">
        <p:scale>
          <a:sx n="62" d="100"/>
          <a:sy n="62" d="100"/>
        </p:scale>
        <p:origin x="810" y="42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6BAD6-0C93-0741-8BF5-139EF8E1C5E6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F5D08-506B-7C4B-9D96-3665466FF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01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F5D08-506B-7C4B-9D96-3665466FF2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7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69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90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97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730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31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35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449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78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26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31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9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7" r:id="rId6"/>
    <p:sldLayoutId id="2147483752" r:id="rId7"/>
    <p:sldLayoutId id="2147483753" r:id="rId8"/>
    <p:sldLayoutId id="2147483754" r:id="rId9"/>
    <p:sldLayoutId id="2147483756" r:id="rId10"/>
    <p:sldLayoutId id="214748375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jpeg"/><Relationship Id="rId5" Type="http://schemas.openxmlformats.org/officeDocument/2006/relationships/hyperlink" Target="https://www.google.com/url?sa=i&amp;url=http%3A%2F%2Fwww.turkeyculturaltour.com%2Ftr%2Fturkiye%2F10%2Fephesus-and-ionia-reagion%2F-house-of-virgin-mary-near-ephesus-turkey.html&amp;psig=AOvVaw3tzUCJcLTINCUU8PpiF7Sm&amp;ust=1587651683461000&amp;source=images&amp;cd=vfe&amp;ved=0CAIQjRxqFwoTCJje8Mad_OgCFQAAAAAdAAAAABAo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4" Type="http://schemas.openxmlformats.org/officeDocument/2006/relationships/audio" Target="../media/media4.m4a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jpeg"/><Relationship Id="rId5" Type="http://schemas.openxmlformats.org/officeDocument/2006/relationships/image" Target="../media/image1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932" b="1798"/>
          <a:stretch/>
        </p:blipFill>
        <p:spPr>
          <a:xfrm>
            <a:off x="-3050" y="0"/>
            <a:ext cx="12191977" cy="68579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5072694" cy="3569242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Christianity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With Fr Jonathan Morse, </a:t>
            </a:r>
            <a:r>
              <a:rPr lang="en-US" sz="3600" b="1" dirty="0" err="1">
                <a:solidFill>
                  <a:schemeClr val="bg1"/>
                </a:solidFill>
              </a:rPr>
              <a:t>Ph.D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 Faith of our Fathers" descr=" Faith of our Fathers">
            <a:hlinkClick r:id="" action="ppaction://media"/>
            <a:extLst>
              <a:ext uri="{FF2B5EF4-FFF2-40B4-BE49-F238E27FC236}">
                <a16:creationId xmlns:a16="http://schemas.microsoft.com/office/drawing/2014/main" id="{0FA7F5FC-F467-0F40-A0BF-00D2615DCA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2134" y="58081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7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2000"/>
    </mc:Choice>
    <mc:Fallback xmlns="">
      <p:transition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C8814D43-75C6-4E33-8A48-EA5F793E7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9" y="713232"/>
            <a:ext cx="3522934" cy="3291840"/>
          </a:xfrm>
        </p:spPr>
        <p:txBody>
          <a:bodyPr>
            <a:normAutofit/>
          </a:bodyPr>
          <a:lstStyle/>
          <a:p>
            <a:r>
              <a:rPr lang="en-US" sz="5800"/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9" y="4389120"/>
            <a:ext cx="3522934" cy="1764792"/>
          </a:xfrm>
        </p:spPr>
        <p:txBody>
          <a:bodyPr>
            <a:normAutofit/>
          </a:bodyPr>
          <a:lstStyle/>
          <a:p>
            <a:r>
              <a:rPr lang="en-US" b="1" dirty="0"/>
              <a:t>History of the Church</a:t>
            </a:r>
          </a:p>
          <a:p>
            <a:r>
              <a:rPr lang="en-US" b="1" dirty="0"/>
              <a:t>Episode 5: Sources of Expansion</a:t>
            </a:r>
          </a:p>
        </p:txBody>
      </p:sp>
      <p:sp>
        <p:nvSpPr>
          <p:cNvPr id="38" name="Rectangle 6">
            <a:extLst>
              <a:ext uri="{FF2B5EF4-FFF2-40B4-BE49-F238E27FC236}">
                <a16:creationId xmlns:a16="http://schemas.microsoft.com/office/drawing/2014/main" id="{CBFD732F-F4A3-490D-A72E-EEFD47BBF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648" y="4179016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DB9026"/>
          </a:solidFill>
          <a:ln w="38100" cap="rnd">
            <a:solidFill>
              <a:srgbClr val="DB9026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4" r="-4" b="-4"/>
          <a:stretch/>
        </p:blipFill>
        <p:spPr>
          <a:xfrm>
            <a:off x="4459381" y="3946643"/>
            <a:ext cx="3851767" cy="2546773"/>
          </a:xfrm>
          <a:custGeom>
            <a:avLst/>
            <a:gdLst/>
            <a:ahLst/>
            <a:cxnLst/>
            <a:rect l="l" t="t" r="r" b="b"/>
            <a:pathLst>
              <a:path w="3851767" h="2546773">
                <a:moveTo>
                  <a:pt x="2228768" y="1329"/>
                </a:moveTo>
                <a:cubicBezTo>
                  <a:pt x="2306504" y="3895"/>
                  <a:pt x="2384120" y="10183"/>
                  <a:pt x="2461354" y="20181"/>
                </a:cubicBezTo>
                <a:cubicBezTo>
                  <a:pt x="2577127" y="36835"/>
                  <a:pt x="2693882" y="26532"/>
                  <a:pt x="2810216" y="19476"/>
                </a:cubicBezTo>
                <a:cubicBezTo>
                  <a:pt x="2951049" y="10867"/>
                  <a:pt x="3091741" y="6210"/>
                  <a:pt x="3232853" y="20323"/>
                </a:cubicBezTo>
                <a:cubicBezTo>
                  <a:pt x="3333228" y="30483"/>
                  <a:pt x="3434162" y="21028"/>
                  <a:pt x="3534817" y="15383"/>
                </a:cubicBezTo>
                <a:cubicBezTo>
                  <a:pt x="3587342" y="11714"/>
                  <a:pt x="3639965" y="9879"/>
                  <a:pt x="3692589" y="9879"/>
                </a:cubicBezTo>
                <a:lnTo>
                  <a:pt x="3834056" y="14814"/>
                </a:lnTo>
                <a:lnTo>
                  <a:pt x="3836624" y="266102"/>
                </a:lnTo>
                <a:cubicBezTo>
                  <a:pt x="3833493" y="376950"/>
                  <a:pt x="3829341" y="487798"/>
                  <a:pt x="3833895" y="598646"/>
                </a:cubicBezTo>
                <a:cubicBezTo>
                  <a:pt x="3842870" y="818327"/>
                  <a:pt x="3853184" y="1038005"/>
                  <a:pt x="3838717" y="1257560"/>
                </a:cubicBezTo>
                <a:cubicBezTo>
                  <a:pt x="3828806" y="1408046"/>
                  <a:pt x="3815811" y="1559288"/>
                  <a:pt x="3819831" y="1710531"/>
                </a:cubicBezTo>
                <a:cubicBezTo>
                  <a:pt x="3824117" y="1865807"/>
                  <a:pt x="3838181" y="2020453"/>
                  <a:pt x="3848495" y="2175350"/>
                </a:cubicBezTo>
                <a:cubicBezTo>
                  <a:pt x="3855955" y="2288984"/>
                  <a:pt x="3850652" y="2403058"/>
                  <a:pt x="3832690" y="2515646"/>
                </a:cubicBezTo>
                <a:lnTo>
                  <a:pt x="3830673" y="2546773"/>
                </a:lnTo>
                <a:lnTo>
                  <a:pt x="20600" y="2546773"/>
                </a:lnTo>
                <a:lnTo>
                  <a:pt x="22581" y="2532072"/>
                </a:lnTo>
                <a:cubicBezTo>
                  <a:pt x="35339" y="2420570"/>
                  <a:pt x="24877" y="2309706"/>
                  <a:pt x="14289" y="2199097"/>
                </a:cubicBezTo>
                <a:cubicBezTo>
                  <a:pt x="2577" y="2063804"/>
                  <a:pt x="6226" y="1927626"/>
                  <a:pt x="25133" y="1793147"/>
                </a:cubicBezTo>
                <a:cubicBezTo>
                  <a:pt x="35786" y="1702096"/>
                  <a:pt x="35530" y="1610100"/>
                  <a:pt x="24367" y="1519113"/>
                </a:cubicBezTo>
                <a:cubicBezTo>
                  <a:pt x="5996" y="1349691"/>
                  <a:pt x="-19775" y="1179121"/>
                  <a:pt x="24367" y="1008806"/>
                </a:cubicBezTo>
                <a:cubicBezTo>
                  <a:pt x="43121" y="936342"/>
                  <a:pt x="37125" y="860307"/>
                  <a:pt x="26663" y="786440"/>
                </a:cubicBezTo>
                <a:cubicBezTo>
                  <a:pt x="9721" y="659871"/>
                  <a:pt x="8778" y="531669"/>
                  <a:pt x="23857" y="404858"/>
                </a:cubicBezTo>
                <a:cubicBezTo>
                  <a:pt x="32239" y="337778"/>
                  <a:pt x="31895" y="269894"/>
                  <a:pt x="22836" y="202904"/>
                </a:cubicBezTo>
                <a:cubicBezTo>
                  <a:pt x="16458" y="161314"/>
                  <a:pt x="17159" y="119533"/>
                  <a:pt x="18260" y="77719"/>
                </a:cubicBezTo>
                <a:lnTo>
                  <a:pt x="17201" y="16987"/>
                </a:lnTo>
                <a:lnTo>
                  <a:pt x="155607" y="20171"/>
                </a:lnTo>
                <a:cubicBezTo>
                  <a:pt x="345286" y="19609"/>
                  <a:pt x="534670" y="7199"/>
                  <a:pt x="723345" y="9315"/>
                </a:cubicBezTo>
                <a:cubicBezTo>
                  <a:pt x="828339" y="10444"/>
                  <a:pt x="933054" y="31612"/>
                  <a:pt x="1038328" y="27661"/>
                </a:cubicBezTo>
                <a:cubicBezTo>
                  <a:pt x="1357371" y="16089"/>
                  <a:pt x="1676555" y="19899"/>
                  <a:pt x="1995458" y="4798"/>
                </a:cubicBezTo>
                <a:cubicBezTo>
                  <a:pt x="2073175" y="-85"/>
                  <a:pt x="2151032" y="-1238"/>
                  <a:pt x="2228768" y="1329"/>
                </a:cubicBezTo>
                <a:close/>
              </a:path>
            </a:pathLst>
          </a:custGeom>
        </p:spPr>
      </p:pic>
      <p:pic>
        <p:nvPicPr>
          <p:cNvPr id="1026" name="Picture 2" descr="House Of Virgin Mary near Ephesus Turkey - Turkey Cultural Tour">
            <a:hlinkClick r:id="rId5"/>
            <a:extLst>
              <a:ext uri="{FF2B5EF4-FFF2-40B4-BE49-F238E27FC236}">
                <a16:creationId xmlns:a16="http://schemas.microsoft.com/office/drawing/2014/main" id="{6456BF64-C18B-41C0-8A7F-658E4A0C0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844" y="867730"/>
            <a:ext cx="3395697" cy="254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ich John? The Elder, the Seer, and the Apostle">
            <a:extLst>
              <a:ext uri="{FF2B5EF4-FFF2-40B4-BE49-F238E27FC236}">
                <a16:creationId xmlns:a16="http://schemas.microsoft.com/office/drawing/2014/main" id="{4274B208-CC04-495B-9465-00BAABBB3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844" y="3865231"/>
            <a:ext cx="3679459" cy="262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int John The Theologian, Apostle and Evangelist">
            <a:extLst>
              <a:ext uri="{FF2B5EF4-FFF2-40B4-BE49-F238E27FC236}">
                <a16:creationId xmlns:a16="http://schemas.microsoft.com/office/drawing/2014/main" id="{D158B2AB-5385-420E-A7B3-794EDEF1E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439" y="867730"/>
            <a:ext cx="3615649" cy="204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0EEF82-B101-4CDA-929D-C82BA8DA6181}"/>
              </a:ext>
            </a:extLst>
          </p:cNvPr>
          <p:cNvSpPr txBox="1"/>
          <p:nvPr/>
        </p:nvSpPr>
        <p:spPr>
          <a:xfrm>
            <a:off x="5098047" y="4973053"/>
            <a:ext cx="2399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John and Ephesus</a:t>
            </a: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3DC9DD-583D-40EB-9DEF-E686C682A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14048" y="5883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42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90000"/>
    </mc:Choice>
    <mc:Fallback>
      <p:transition advTm="49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7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6570CC06-DB21-401C-BCF8-AAC5FF550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640080"/>
            <a:ext cx="3566160" cy="3580330"/>
          </a:xfrm>
        </p:spPr>
        <p:txBody>
          <a:bodyPr anchor="b">
            <a:normAutofit/>
          </a:bodyPr>
          <a:lstStyle/>
          <a:p>
            <a:r>
              <a:rPr lang="en-US" sz="5600"/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636008"/>
            <a:ext cx="3566160" cy="1572768"/>
          </a:xfrm>
        </p:spPr>
        <p:txBody>
          <a:bodyPr anchor="t">
            <a:normAutofit/>
          </a:bodyPr>
          <a:lstStyle/>
          <a:p>
            <a:r>
              <a:rPr lang="en-US" b="1" dirty="0"/>
              <a:t>History of the Church</a:t>
            </a:r>
          </a:p>
          <a:p>
            <a:r>
              <a:rPr lang="en-US" b="1" dirty="0"/>
              <a:t>Episode 5: Sources of Expansion</a:t>
            </a:r>
          </a:p>
        </p:txBody>
      </p:sp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932" b="1798"/>
          <a:stretch/>
        </p:blipFill>
        <p:spPr>
          <a:xfrm>
            <a:off x="3887836" y="4625556"/>
            <a:ext cx="3438144" cy="1933963"/>
          </a:xfrm>
          <a:prstGeom prst="rect">
            <a:avLst/>
          </a:prstGeom>
        </p:spPr>
      </p:pic>
      <p:sp>
        <p:nvSpPr>
          <p:cNvPr id="38" name="Rectangle 6">
            <a:extLst>
              <a:ext uri="{FF2B5EF4-FFF2-40B4-BE49-F238E27FC236}">
                <a16:creationId xmlns:a16="http://schemas.microsoft.com/office/drawing/2014/main" id="{15B998FC-4B98-4A07-B159-9E629180A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4409267"/>
            <a:ext cx="3566160" cy="27432"/>
          </a:xfrm>
          <a:custGeom>
            <a:avLst/>
            <a:gdLst>
              <a:gd name="connsiteX0" fmla="*/ 0 w 3566160"/>
              <a:gd name="connsiteY0" fmla="*/ 0 h 27432"/>
              <a:gd name="connsiteX1" fmla="*/ 665683 w 3566160"/>
              <a:gd name="connsiteY1" fmla="*/ 0 h 27432"/>
              <a:gd name="connsiteX2" fmla="*/ 1295705 w 3566160"/>
              <a:gd name="connsiteY2" fmla="*/ 0 h 27432"/>
              <a:gd name="connsiteX3" fmla="*/ 1925726 w 3566160"/>
              <a:gd name="connsiteY3" fmla="*/ 0 h 27432"/>
              <a:gd name="connsiteX4" fmla="*/ 2413102 w 3566160"/>
              <a:gd name="connsiteY4" fmla="*/ 0 h 27432"/>
              <a:gd name="connsiteX5" fmla="*/ 2936138 w 3566160"/>
              <a:gd name="connsiteY5" fmla="*/ 0 h 27432"/>
              <a:gd name="connsiteX6" fmla="*/ 3566160 w 3566160"/>
              <a:gd name="connsiteY6" fmla="*/ 0 h 27432"/>
              <a:gd name="connsiteX7" fmla="*/ 3566160 w 3566160"/>
              <a:gd name="connsiteY7" fmla="*/ 27432 h 27432"/>
              <a:gd name="connsiteX8" fmla="*/ 2971800 w 3566160"/>
              <a:gd name="connsiteY8" fmla="*/ 27432 h 27432"/>
              <a:gd name="connsiteX9" fmla="*/ 2484425 w 3566160"/>
              <a:gd name="connsiteY9" fmla="*/ 27432 h 27432"/>
              <a:gd name="connsiteX10" fmla="*/ 1997050 w 3566160"/>
              <a:gd name="connsiteY10" fmla="*/ 27432 h 27432"/>
              <a:gd name="connsiteX11" fmla="*/ 1367028 w 3566160"/>
              <a:gd name="connsiteY11" fmla="*/ 27432 h 27432"/>
              <a:gd name="connsiteX12" fmla="*/ 843991 w 3566160"/>
              <a:gd name="connsiteY12" fmla="*/ 27432 h 27432"/>
              <a:gd name="connsiteX13" fmla="*/ 0 w 3566160"/>
              <a:gd name="connsiteY13" fmla="*/ 27432 h 27432"/>
              <a:gd name="connsiteX14" fmla="*/ 0 w 356616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6160" h="27432" fill="none" extrusionOk="0">
                <a:moveTo>
                  <a:pt x="0" y="0"/>
                </a:moveTo>
                <a:cubicBezTo>
                  <a:pt x="255333" y="-24997"/>
                  <a:pt x="523477" y="22112"/>
                  <a:pt x="665683" y="0"/>
                </a:cubicBezTo>
                <a:cubicBezTo>
                  <a:pt x="807889" y="-22112"/>
                  <a:pt x="989772" y="-2194"/>
                  <a:pt x="1295705" y="0"/>
                </a:cubicBezTo>
                <a:cubicBezTo>
                  <a:pt x="1601638" y="2194"/>
                  <a:pt x="1620121" y="-1789"/>
                  <a:pt x="1925726" y="0"/>
                </a:cubicBezTo>
                <a:cubicBezTo>
                  <a:pt x="2231331" y="1789"/>
                  <a:pt x="2188826" y="13242"/>
                  <a:pt x="2413102" y="0"/>
                </a:cubicBezTo>
                <a:cubicBezTo>
                  <a:pt x="2637378" y="-13242"/>
                  <a:pt x="2827851" y="14124"/>
                  <a:pt x="2936138" y="0"/>
                </a:cubicBezTo>
                <a:cubicBezTo>
                  <a:pt x="3044425" y="-14124"/>
                  <a:pt x="3426025" y="-10300"/>
                  <a:pt x="3566160" y="0"/>
                </a:cubicBezTo>
                <a:cubicBezTo>
                  <a:pt x="3565203" y="8431"/>
                  <a:pt x="3565811" y="14612"/>
                  <a:pt x="3566160" y="27432"/>
                </a:cubicBezTo>
                <a:cubicBezTo>
                  <a:pt x="3393987" y="1168"/>
                  <a:pt x="3182544" y="46323"/>
                  <a:pt x="2971800" y="27432"/>
                </a:cubicBezTo>
                <a:cubicBezTo>
                  <a:pt x="2761056" y="8541"/>
                  <a:pt x="2655962" y="37587"/>
                  <a:pt x="2484425" y="27432"/>
                </a:cubicBezTo>
                <a:cubicBezTo>
                  <a:pt x="2312889" y="17277"/>
                  <a:pt x="2237511" y="43801"/>
                  <a:pt x="1997050" y="27432"/>
                </a:cubicBezTo>
                <a:cubicBezTo>
                  <a:pt x="1756589" y="11063"/>
                  <a:pt x="1637414" y="32760"/>
                  <a:pt x="1367028" y="27432"/>
                </a:cubicBezTo>
                <a:cubicBezTo>
                  <a:pt x="1096642" y="22104"/>
                  <a:pt x="1099175" y="3132"/>
                  <a:pt x="843991" y="27432"/>
                </a:cubicBezTo>
                <a:cubicBezTo>
                  <a:pt x="588807" y="51732"/>
                  <a:pt x="214973" y="54657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566160" h="27432" stroke="0" extrusionOk="0">
                <a:moveTo>
                  <a:pt x="0" y="0"/>
                </a:moveTo>
                <a:cubicBezTo>
                  <a:pt x="168567" y="23516"/>
                  <a:pt x="346949" y="12409"/>
                  <a:pt x="558698" y="0"/>
                </a:cubicBezTo>
                <a:cubicBezTo>
                  <a:pt x="770447" y="-12409"/>
                  <a:pt x="899633" y="12543"/>
                  <a:pt x="1046074" y="0"/>
                </a:cubicBezTo>
                <a:cubicBezTo>
                  <a:pt x="1192515" y="-12543"/>
                  <a:pt x="1548298" y="10405"/>
                  <a:pt x="1711757" y="0"/>
                </a:cubicBezTo>
                <a:cubicBezTo>
                  <a:pt x="1875216" y="-10405"/>
                  <a:pt x="2091031" y="-9254"/>
                  <a:pt x="2270455" y="0"/>
                </a:cubicBezTo>
                <a:cubicBezTo>
                  <a:pt x="2449879" y="9254"/>
                  <a:pt x="2675329" y="352"/>
                  <a:pt x="2829154" y="0"/>
                </a:cubicBezTo>
                <a:cubicBezTo>
                  <a:pt x="2982979" y="-352"/>
                  <a:pt x="3244418" y="-16893"/>
                  <a:pt x="3566160" y="0"/>
                </a:cubicBezTo>
                <a:cubicBezTo>
                  <a:pt x="3564805" y="9524"/>
                  <a:pt x="3564958" y="13975"/>
                  <a:pt x="3566160" y="27432"/>
                </a:cubicBezTo>
                <a:cubicBezTo>
                  <a:pt x="3384441" y="8593"/>
                  <a:pt x="3203420" y="35847"/>
                  <a:pt x="2971800" y="27432"/>
                </a:cubicBezTo>
                <a:cubicBezTo>
                  <a:pt x="2740180" y="19017"/>
                  <a:pt x="2723309" y="5556"/>
                  <a:pt x="2484425" y="27432"/>
                </a:cubicBezTo>
                <a:cubicBezTo>
                  <a:pt x="2245541" y="49308"/>
                  <a:pt x="2170758" y="20008"/>
                  <a:pt x="1890065" y="27432"/>
                </a:cubicBezTo>
                <a:cubicBezTo>
                  <a:pt x="1609372" y="34856"/>
                  <a:pt x="1546680" y="48820"/>
                  <a:pt x="1295705" y="27432"/>
                </a:cubicBezTo>
                <a:cubicBezTo>
                  <a:pt x="1044730" y="6044"/>
                  <a:pt x="854443" y="3778"/>
                  <a:pt x="737006" y="27432"/>
                </a:cubicBezTo>
                <a:cubicBezTo>
                  <a:pt x="619569" y="51086"/>
                  <a:pt x="358133" y="34838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DB9026"/>
          </a:solidFill>
          <a:ln w="38100" cap="rnd">
            <a:solidFill>
              <a:srgbClr val="DB9026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46B347-0CD2-ED4F-9D52-CACB0F2B4D5B}"/>
              </a:ext>
            </a:extLst>
          </p:cNvPr>
          <p:cNvSpPr txBox="1"/>
          <p:nvPr/>
        </p:nvSpPr>
        <p:spPr>
          <a:xfrm>
            <a:off x="4749965" y="5115483"/>
            <a:ext cx="18001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Church in Syria </a:t>
            </a:r>
          </a:p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and St Thomas</a:t>
            </a:r>
          </a:p>
        </p:txBody>
      </p:sp>
      <p:pic>
        <p:nvPicPr>
          <p:cNvPr id="1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B210DE4-78A9-F941-98B4-BB8D519AA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24472" y="2593114"/>
            <a:ext cx="812800" cy="812800"/>
          </a:xfrm>
          <a:prstGeom prst="rect">
            <a:avLst/>
          </a:prstGeom>
        </p:spPr>
      </p:pic>
      <p:pic>
        <p:nvPicPr>
          <p:cNvPr id="2052" name="Picture 4" descr="st-thomas-azhikode-kodungallur-landing">
            <a:extLst>
              <a:ext uri="{FF2B5EF4-FFF2-40B4-BE49-F238E27FC236}">
                <a16:creationId xmlns:a16="http://schemas.microsoft.com/office/drawing/2014/main" id="{A9D45A0B-14CA-48A0-8635-41ECA81E7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084" y="23086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364879AB-3649-4F04-87B1-E5925C0C4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394" y="-23086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09152C-17EC-4357-BA9A-24AF34332A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10340" y="5891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09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000"/>
    </mc:Choice>
    <mc:Fallback>
      <p:transition spd="slow" advTm="3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5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17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B6ECEE03-918F-43ED-A7B3-F1BDE3FCE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00051"/>
            <a:ext cx="10515600" cy="1270232"/>
          </a:xfrm>
        </p:spPr>
        <p:txBody>
          <a:bodyPr>
            <a:normAutofit/>
          </a:bodyPr>
          <a:lstStyle/>
          <a:p>
            <a:pPr algn="ctr"/>
            <a:r>
              <a:rPr lang="en-US" sz="6600"/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762358"/>
            <a:ext cx="10515600" cy="64746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300" b="1"/>
              <a:t>History of the Church</a:t>
            </a:r>
          </a:p>
          <a:p>
            <a:pPr algn="ctr">
              <a:lnSpc>
                <a:spcPct val="100000"/>
              </a:lnSpc>
            </a:pPr>
            <a:r>
              <a:rPr lang="en-US" sz="1300" b="1"/>
              <a:t>Episode 5: Sources of Expansion</a:t>
            </a:r>
          </a:p>
        </p:txBody>
      </p:sp>
      <p:pic>
        <p:nvPicPr>
          <p:cNvPr id="3076" name="Picture 4" descr="Baptism pool © Kevin George Monterrubio">
            <a:extLst>
              <a:ext uri="{FF2B5EF4-FFF2-40B4-BE49-F238E27FC236}">
                <a16:creationId xmlns:a16="http://schemas.microsoft.com/office/drawing/2014/main" id="{92198687-D108-48D1-AC8A-16930FD921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6" r="5267" b="1"/>
          <a:stretch/>
        </p:blipFill>
        <p:spPr bwMode="auto">
          <a:xfrm>
            <a:off x="510365" y="2604527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41" r="18148" b="-3"/>
          <a:stretch/>
        </p:blipFill>
        <p:spPr>
          <a:xfrm>
            <a:off x="4333556" y="2604527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3078" name="Picture 6" descr="See the source image">
            <a:extLst>
              <a:ext uri="{FF2B5EF4-FFF2-40B4-BE49-F238E27FC236}">
                <a16:creationId xmlns:a16="http://schemas.microsoft.com/office/drawing/2014/main" id="{1FC394E0-0570-4AC2-97C5-88DE99B6B3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8" r="18270" b="-2"/>
          <a:stretch/>
        </p:blipFill>
        <p:spPr bwMode="auto">
          <a:xfrm>
            <a:off x="8156747" y="2604528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2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181EF6-A1B8-4787-8823-83B24295E9C7}"/>
              </a:ext>
            </a:extLst>
          </p:cNvPr>
          <p:cNvSpPr txBox="1"/>
          <p:nvPr/>
        </p:nvSpPr>
        <p:spPr>
          <a:xfrm>
            <a:off x="4411725" y="3849083"/>
            <a:ext cx="3368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Life in the time of the Apostles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85CC57-FF43-4EF6-9204-0B65CBB08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91580" y="56168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32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00"/>
    </mc:Choice>
    <mc:Fallback>
      <p:transition spd="slow" advTm="12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2" b="1798"/>
          <a:stretch/>
        </p:blipFill>
        <p:spPr>
          <a:xfrm>
            <a:off x="-27622" y="-31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10078611" cy="3382843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  <a:br>
              <a:rPr lang="en-US" sz="6600" dirty="0">
                <a:solidFill>
                  <a:schemeClr val="bg1"/>
                </a:solidFill>
              </a:rPr>
            </a:br>
            <a:r>
              <a:rPr lang="en-US" sz="6600" dirty="0">
                <a:solidFill>
                  <a:schemeClr val="bg1"/>
                </a:solidFill>
              </a:rPr>
              <a:t>Thank you for watching</a:t>
            </a:r>
            <a:br>
              <a:rPr lang="en-US" sz="6600" dirty="0">
                <a:solidFill>
                  <a:schemeClr val="bg1"/>
                </a:solidFill>
              </a:rPr>
            </a:br>
            <a:r>
              <a:rPr lang="en-US" sz="6600" dirty="0">
                <a:solidFill>
                  <a:schemeClr val="bg1"/>
                </a:solidFill>
              </a:rPr>
              <a:t>Any questions address to Chaplain Morse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Christianity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Episode 5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E51AC8-CB61-314D-81CF-1AB760322E7D}"/>
              </a:ext>
            </a:extLst>
          </p:cNvPr>
          <p:cNvSpPr txBox="1"/>
          <p:nvPr/>
        </p:nvSpPr>
        <p:spPr>
          <a:xfrm>
            <a:off x="6592529" y="579358"/>
            <a:ext cx="4273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DBAF28-77C1-49D6-BBC4-3A4FA9142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38934" y="59097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79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000"/>
    </mc:Choice>
    <mc:Fallback>
      <p:transition spd="slow" advTm="1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ketchyVTI">
  <a:themeElements>
    <a:clrScheme name="AnalogousFromRegularSeedLeftStep">
      <a:dk1>
        <a:srgbClr val="000000"/>
      </a:dk1>
      <a:lt1>
        <a:srgbClr val="FFFFFF"/>
      </a:lt1>
      <a:dk2>
        <a:srgbClr val="413524"/>
      </a:dk2>
      <a:lt2>
        <a:srgbClr val="E2E4E8"/>
      </a:lt2>
      <a:accent1>
        <a:srgbClr val="DB9026"/>
      </a:accent1>
      <a:accent2>
        <a:srgbClr val="D53717"/>
      </a:accent2>
      <a:accent3>
        <a:srgbClr val="E72958"/>
      </a:accent3>
      <a:accent4>
        <a:srgbClr val="D51795"/>
      </a:accent4>
      <a:accent5>
        <a:srgbClr val="D729E7"/>
      </a:accent5>
      <a:accent6>
        <a:srgbClr val="8733DA"/>
      </a:accent6>
      <a:hlink>
        <a:srgbClr val="5282C5"/>
      </a:hlink>
      <a:folHlink>
        <a:srgbClr val="828282"/>
      </a:folHlink>
    </a:clrScheme>
    <a:fontScheme name="Sketchy_SerifHand">
      <a:majorFont>
        <a:latin typeface="The Serif Hand Black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98</Words>
  <Application>Microsoft Office PowerPoint</Application>
  <PresentationFormat>Widescreen</PresentationFormat>
  <Paragraphs>20</Paragraphs>
  <Slides>5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The Hand</vt:lpstr>
      <vt:lpstr>The Serif Hand Black</vt:lpstr>
      <vt:lpstr>SketchyVTI</vt:lpstr>
      <vt:lpstr>Faith of our fathers, living still</vt:lpstr>
      <vt:lpstr>Faith of our fathers, living still</vt:lpstr>
      <vt:lpstr>Faith of our fathers, living still</vt:lpstr>
      <vt:lpstr>Faith of our fathers, living still</vt:lpstr>
      <vt:lpstr>Faith of our fathers, living still Thank you for watching Any questions address to Chaplain Morse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Faith of our fathers, living still</dc:title>
  <dc:creator>Morse, Jonathan K.</dc:creator>
  <cp:lastModifiedBy>Morse, Jonathan K.</cp:lastModifiedBy>
  <cp:revision>3</cp:revision>
  <dcterms:created xsi:type="dcterms:W3CDTF">2020-04-22T18:40:45Z</dcterms:created>
  <dcterms:modified xsi:type="dcterms:W3CDTF">2020-04-22T19:37:35Z</dcterms:modified>
</cp:coreProperties>
</file>